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2" d="100"/>
          <a:sy n="42" d="100"/>
        </p:scale>
        <p:origin x="-7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445685-7EFF-4055-BEDB-874CA801773F}" type="datetimeFigureOut">
              <a:rPr lang="ar-IQ" smtClean="0"/>
              <a:t>09/04/1440</a:t>
            </a:fld>
            <a:endParaRPr lang="ar-IQ" dirty="0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 dirty="0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16779C-93A7-4A53-93EC-F7A98B3A771A}" type="slidenum">
              <a:rPr lang="ar-IQ" smtClean="0"/>
              <a:t>‹#›</a:t>
            </a:fld>
            <a:endParaRPr lang="ar-IQ" dirty="0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445685-7EFF-4055-BEDB-874CA801773F}" type="datetimeFigureOut">
              <a:rPr lang="ar-IQ" smtClean="0"/>
              <a:t>09/04/1440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16779C-93A7-4A53-93EC-F7A98B3A771A}" type="slidenum">
              <a:rPr lang="ar-IQ" smtClean="0"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445685-7EFF-4055-BEDB-874CA801773F}" type="datetimeFigureOut">
              <a:rPr lang="ar-IQ" smtClean="0"/>
              <a:t>09/04/1440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16779C-93A7-4A53-93EC-F7A98B3A771A}" type="slidenum">
              <a:rPr lang="ar-IQ" smtClean="0"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445685-7EFF-4055-BEDB-874CA801773F}" type="datetimeFigureOut">
              <a:rPr lang="ar-IQ" smtClean="0"/>
              <a:t>09/04/1440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16779C-93A7-4A53-93EC-F7A98B3A771A}" type="slidenum">
              <a:rPr lang="ar-IQ" smtClean="0"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445685-7EFF-4055-BEDB-874CA801773F}" type="datetimeFigureOut">
              <a:rPr lang="ar-IQ" smtClean="0"/>
              <a:t>09/04/1440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16779C-93A7-4A53-93EC-F7A98B3A771A}" type="slidenum">
              <a:rPr lang="ar-IQ" smtClean="0"/>
              <a:t>‹#›</a:t>
            </a:fld>
            <a:endParaRPr lang="ar-IQ" dirty="0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445685-7EFF-4055-BEDB-874CA801773F}" type="datetimeFigureOut">
              <a:rPr lang="ar-IQ" smtClean="0"/>
              <a:t>09/04/1440</a:t>
            </a:fld>
            <a:endParaRPr lang="ar-IQ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16779C-93A7-4A53-93EC-F7A98B3A771A}" type="slidenum">
              <a:rPr lang="ar-IQ" smtClean="0"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445685-7EFF-4055-BEDB-874CA801773F}" type="datetimeFigureOut">
              <a:rPr lang="ar-IQ" smtClean="0"/>
              <a:t>09/04/1440</a:t>
            </a:fld>
            <a:endParaRPr lang="ar-IQ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16779C-93A7-4A53-93EC-F7A98B3A771A}" type="slidenum">
              <a:rPr lang="ar-IQ" smtClean="0"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445685-7EFF-4055-BEDB-874CA801773F}" type="datetimeFigureOut">
              <a:rPr lang="ar-IQ" smtClean="0"/>
              <a:t>09/04/1440</a:t>
            </a:fld>
            <a:endParaRPr lang="ar-IQ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16779C-93A7-4A53-93EC-F7A98B3A771A}" type="slidenum">
              <a:rPr lang="ar-IQ" smtClean="0"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445685-7EFF-4055-BEDB-874CA801773F}" type="datetimeFigureOut">
              <a:rPr lang="ar-IQ" smtClean="0"/>
              <a:t>09/04/1440</a:t>
            </a:fld>
            <a:endParaRPr lang="ar-IQ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16779C-93A7-4A53-93EC-F7A98B3A771A}" type="slidenum">
              <a:rPr lang="ar-IQ" smtClean="0"/>
              <a:t>‹#›</a:t>
            </a:fld>
            <a:endParaRPr lang="ar-IQ" dirty="0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445685-7EFF-4055-BEDB-874CA801773F}" type="datetimeFigureOut">
              <a:rPr lang="ar-IQ" smtClean="0"/>
              <a:t>09/04/1440</a:t>
            </a:fld>
            <a:endParaRPr lang="ar-IQ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16779C-93A7-4A53-93EC-F7A98B3A771A}" type="slidenum">
              <a:rPr lang="ar-IQ" smtClean="0"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445685-7EFF-4055-BEDB-874CA801773F}" type="datetimeFigureOut">
              <a:rPr lang="ar-IQ" smtClean="0"/>
              <a:t>09/04/1440</a:t>
            </a:fld>
            <a:endParaRPr lang="ar-IQ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16779C-93A7-4A53-93EC-F7A98B3A771A}" type="slidenum">
              <a:rPr lang="ar-IQ" smtClean="0"/>
              <a:t>‹#›</a:t>
            </a:fld>
            <a:endParaRPr lang="ar-IQ" dirty="0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dirty="0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F445685-7EFF-4055-BEDB-874CA801773F}" type="datetimeFigureOut">
              <a:rPr lang="ar-IQ" smtClean="0"/>
              <a:t>09/04/1440</a:t>
            </a:fld>
            <a:endParaRPr lang="ar-IQ" dirty="0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 dirty="0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216779C-93A7-4A53-93EC-F7A98B3A771A}" type="slidenum">
              <a:rPr lang="ar-IQ" smtClean="0"/>
              <a:t>‹#›</a:t>
            </a:fld>
            <a:endParaRPr lang="ar-IQ" dirty="0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916974"/>
          </a:xfrm>
        </p:spPr>
        <p:txBody>
          <a:bodyPr>
            <a:normAutofit fontScale="90000"/>
          </a:bodyPr>
          <a:lstStyle/>
          <a:p>
            <a:pPr algn="ctr"/>
            <a:r>
              <a:rPr lang="ar-IQ" sz="6000" b="1" dirty="0" smtClean="0">
                <a:solidFill>
                  <a:srgbClr val="FF0000"/>
                </a:solidFill>
              </a:rPr>
              <a:t/>
            </a:r>
            <a:br>
              <a:rPr lang="ar-IQ" sz="6000" b="1" dirty="0" smtClean="0">
                <a:solidFill>
                  <a:srgbClr val="FF0000"/>
                </a:solidFill>
              </a:rPr>
            </a:br>
            <a:r>
              <a:rPr lang="ar-IQ" sz="6000" b="1" dirty="0" smtClean="0">
                <a:solidFill>
                  <a:srgbClr val="FF0000"/>
                </a:solidFill>
              </a:rPr>
              <a:t/>
            </a:r>
            <a:br>
              <a:rPr lang="ar-IQ" sz="6000" b="1" dirty="0" smtClean="0">
                <a:solidFill>
                  <a:srgbClr val="FF0000"/>
                </a:solidFill>
              </a:rPr>
            </a:br>
            <a:r>
              <a:rPr lang="ar-IQ" sz="6000" b="1" dirty="0" smtClean="0">
                <a:solidFill>
                  <a:srgbClr val="FF0000"/>
                </a:solidFill>
              </a:rPr>
              <a:t>التوازن</a:t>
            </a:r>
            <a:endParaRPr lang="ar-IQ" sz="6000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 flipV="1">
            <a:off x="1432560" y="3602664"/>
            <a:ext cx="7406640" cy="546416"/>
          </a:xfrm>
        </p:spPr>
        <p:txBody>
          <a:bodyPr/>
          <a:lstStyle/>
          <a:p>
            <a:endParaRPr lang="ar-IQ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620688"/>
            <a:ext cx="7498080" cy="5627712"/>
          </a:xfrm>
        </p:spPr>
        <p:txBody>
          <a:bodyPr>
            <a:normAutofit lnSpcReduction="10000"/>
          </a:bodyPr>
          <a:lstStyle/>
          <a:p>
            <a:r>
              <a:rPr lang="ar-IQ" dirty="0" smtClean="0">
                <a:solidFill>
                  <a:srgbClr val="FF0000"/>
                </a:solidFill>
              </a:rPr>
              <a:t>هناك العديد من الأنشطة الرياضية التي تعتمد بدرجة كبيرة علي صفة التوازن مثل رياضة الجمباز والغطس كما أن التوازن يمثل عامل هام في الرياضات التي تتميز بالاحتكاك الجسماني كالمصارعة </a:t>
            </a:r>
            <a:r>
              <a:rPr lang="ar-IQ" dirty="0" smtClean="0">
                <a:solidFill>
                  <a:srgbClr val="FF0000"/>
                </a:solidFill>
              </a:rPr>
              <a:t>والجودو</a:t>
            </a:r>
            <a:r>
              <a:rPr lang="ar-IQ" dirty="0" smtClean="0">
                <a:solidFill>
                  <a:srgbClr val="FF0000"/>
                </a:solidFill>
              </a:rPr>
              <a:t> وتعني كلمة توازن أن يستطيع الفرد الاحتفاظ بجسمه في حالة </a:t>
            </a:r>
            <a:r>
              <a:rPr lang="ar-IQ" dirty="0" smtClean="0">
                <a:solidFill>
                  <a:srgbClr val="FF0000"/>
                </a:solidFill>
              </a:rPr>
              <a:t>طبيعية </a:t>
            </a:r>
            <a:r>
              <a:rPr lang="ar-IQ" dirty="0" smtClean="0">
                <a:solidFill>
                  <a:srgbClr val="FF0000"/>
                </a:solidFill>
              </a:rPr>
              <a:t>( </a:t>
            </a:r>
            <a:r>
              <a:rPr lang="ar-IQ" dirty="0" smtClean="0">
                <a:solidFill>
                  <a:srgbClr val="FF0000"/>
                </a:solidFill>
              </a:rPr>
              <a:t>الاتزان </a:t>
            </a:r>
            <a:r>
              <a:rPr lang="ar-IQ" dirty="0" smtClean="0">
                <a:solidFill>
                  <a:srgbClr val="FF0000"/>
                </a:solidFill>
              </a:rPr>
              <a:t>) تمكنه من الاستجابة </a:t>
            </a:r>
            <a:r>
              <a:rPr lang="ar-IQ" dirty="0" smtClean="0">
                <a:solidFill>
                  <a:srgbClr val="FF0000"/>
                </a:solidFill>
              </a:rPr>
              <a:t>السريعة.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>تعريفة :-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>———-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>يعني التوازن هو القدرة علي الاحتفاظ بثبات الجسم عند أداء </a:t>
            </a:r>
            <a:r>
              <a:rPr lang="ar-IQ" dirty="0" smtClean="0">
                <a:solidFill>
                  <a:srgbClr val="FF0000"/>
                </a:solidFill>
              </a:rPr>
              <a:t>أوضاع </a:t>
            </a:r>
            <a:r>
              <a:rPr lang="ar-IQ" dirty="0" smtClean="0">
                <a:solidFill>
                  <a:srgbClr val="FF0000"/>
                </a:solidFill>
              </a:rPr>
              <a:t>( الوقوف علي قدم </a:t>
            </a:r>
            <a:r>
              <a:rPr lang="ar-IQ" dirty="0" smtClean="0">
                <a:solidFill>
                  <a:srgbClr val="FF0000"/>
                </a:solidFill>
              </a:rPr>
              <a:t>واحده </a:t>
            </a:r>
            <a:r>
              <a:rPr lang="ar-IQ" dirty="0" smtClean="0">
                <a:solidFill>
                  <a:srgbClr val="FF0000"/>
                </a:solidFill>
              </a:rPr>
              <a:t>) أو عند أداء </a:t>
            </a:r>
            <a:r>
              <a:rPr lang="ar-IQ" dirty="0" smtClean="0">
                <a:solidFill>
                  <a:srgbClr val="FF0000"/>
                </a:solidFill>
              </a:rPr>
              <a:t>حركات </a:t>
            </a:r>
            <a:r>
              <a:rPr lang="ar-IQ" dirty="0" smtClean="0">
                <a:solidFill>
                  <a:srgbClr val="FF0000"/>
                </a:solidFill>
              </a:rPr>
              <a:t>( المشي علي عارضة </a:t>
            </a:r>
            <a:r>
              <a:rPr lang="ar-IQ" dirty="0" smtClean="0">
                <a:solidFill>
                  <a:srgbClr val="FF0000"/>
                </a:solidFill>
              </a:rPr>
              <a:t>مرتفعة )</a:t>
            </a:r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15744"/>
          </a:xfrm>
        </p:spPr>
        <p:txBody>
          <a:bodyPr>
            <a:normAutofit fontScale="70000" lnSpcReduction="20000"/>
          </a:bodyPr>
          <a:lstStyle/>
          <a:p>
            <a:r>
              <a:rPr lang="ar-IQ" dirty="0" smtClean="0">
                <a:solidFill>
                  <a:srgbClr val="FF0000"/>
                </a:solidFill>
              </a:rPr>
              <a:t>أهمية </a:t>
            </a:r>
            <a:r>
              <a:rPr lang="ar-IQ" dirty="0" smtClean="0">
                <a:solidFill>
                  <a:srgbClr val="FF0000"/>
                </a:solidFill>
              </a:rPr>
              <a:t>التوازن :-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>—————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>1- تعتبر عنصر هام في العديد من الأنشطة </a:t>
            </a:r>
            <a:r>
              <a:rPr lang="ar-IQ" dirty="0" smtClean="0">
                <a:solidFill>
                  <a:srgbClr val="FF0000"/>
                </a:solidFill>
              </a:rPr>
              <a:t>الرياضية .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>2- تمثل العامل الأساسي في الكثير من الرياضات </a:t>
            </a:r>
            <a:r>
              <a:rPr lang="ar-IQ" dirty="0" smtClean="0">
                <a:solidFill>
                  <a:srgbClr val="FF0000"/>
                </a:solidFill>
              </a:rPr>
              <a:t>كالجمباز .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>3- لها تأثير واضح في رياضات الاحتكاك </a:t>
            </a:r>
            <a:r>
              <a:rPr lang="ar-IQ" dirty="0" smtClean="0">
                <a:solidFill>
                  <a:srgbClr val="FF0000"/>
                </a:solidFill>
              </a:rPr>
              <a:t>كالمصارعة .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>4- تمكن اللاعب من سرعة الاستجابة المناسبة في ضوء ظروف </a:t>
            </a:r>
            <a:r>
              <a:rPr lang="ar-IQ" dirty="0" smtClean="0">
                <a:solidFill>
                  <a:srgbClr val="FF0000"/>
                </a:solidFill>
              </a:rPr>
              <a:t>المنافسة .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>5- تسهم في تحسين وترقية مستوي </a:t>
            </a:r>
            <a:r>
              <a:rPr lang="ar-IQ" dirty="0" smtClean="0">
                <a:solidFill>
                  <a:srgbClr val="FF0000"/>
                </a:solidFill>
              </a:rPr>
              <a:t>أدائه .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>6- ترتبط بالعديد من الصفات البدنية </a:t>
            </a:r>
            <a:r>
              <a:rPr lang="ar-IQ" dirty="0" smtClean="0">
                <a:solidFill>
                  <a:srgbClr val="FF0000"/>
                </a:solidFill>
              </a:rPr>
              <a:t>كالقوة .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>أنواع </a:t>
            </a:r>
            <a:r>
              <a:rPr lang="ar-IQ" dirty="0" smtClean="0">
                <a:solidFill>
                  <a:srgbClr val="FF0000"/>
                </a:solidFill>
              </a:rPr>
              <a:t>التوازن :-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>—————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>1- التوازن </a:t>
            </a:r>
            <a:r>
              <a:rPr lang="ar-IQ" dirty="0" smtClean="0">
                <a:solidFill>
                  <a:srgbClr val="FF0000"/>
                </a:solidFill>
              </a:rPr>
              <a:t>الثابت :-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>**************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>ويعني القدرة التي تسمح بالبقاء في وضع ثابت أو قدرة علي الاحتفاظ بثبات الجسم دون سقوط أو اهتزاز عند اتخاذ أوضاع معينة كما هو عند اتخاذ وضع </a:t>
            </a:r>
            <a:r>
              <a:rPr lang="ar-IQ" dirty="0" smtClean="0">
                <a:solidFill>
                  <a:srgbClr val="FF0000"/>
                </a:solidFill>
              </a:rPr>
              <a:t>الميزان .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>2- التوازن </a:t>
            </a:r>
            <a:r>
              <a:rPr lang="ar-IQ" dirty="0" smtClean="0">
                <a:solidFill>
                  <a:srgbClr val="FF0000"/>
                </a:solidFill>
              </a:rPr>
              <a:t>الديناميكي :-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>****************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>القدرة علي الاحتفاظ بالتوازن أثناء أداء حركي كما في معظم الألعاب الرياضية والمنازلات الفردية كما هو الحال عند المشي علي عارضة </a:t>
            </a:r>
            <a:r>
              <a:rPr lang="ar-IQ" dirty="0" smtClean="0">
                <a:solidFill>
                  <a:srgbClr val="FF0000"/>
                </a:solidFill>
              </a:rPr>
              <a:t>مرتفعة .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IQ" dirty="0" smtClean="0">
                <a:solidFill>
                  <a:srgbClr val="FF0000"/>
                </a:solidFill>
              </a:rPr>
              <a:t>– العوامل المؤثرة علي </a:t>
            </a:r>
            <a:r>
              <a:rPr lang="ar-IQ" dirty="0" smtClean="0">
                <a:solidFill>
                  <a:srgbClr val="FF0000"/>
                </a:solidFill>
              </a:rPr>
              <a:t>التوازن :-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>——————————-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>1- </a:t>
            </a:r>
            <a:r>
              <a:rPr lang="ar-IQ" dirty="0" smtClean="0">
                <a:solidFill>
                  <a:srgbClr val="FF0000"/>
                </a:solidFill>
              </a:rPr>
              <a:t>الوراثة .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>2- القوة </a:t>
            </a:r>
            <a:r>
              <a:rPr lang="ar-IQ" dirty="0" smtClean="0">
                <a:solidFill>
                  <a:srgbClr val="FF0000"/>
                </a:solidFill>
              </a:rPr>
              <a:t>العضلية .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>3- القدرات </a:t>
            </a:r>
            <a:r>
              <a:rPr lang="ar-IQ" dirty="0" smtClean="0">
                <a:solidFill>
                  <a:srgbClr val="FF0000"/>
                </a:solidFill>
              </a:rPr>
              <a:t>العقلية .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>4- الإدراك </a:t>
            </a:r>
            <a:r>
              <a:rPr lang="ar-IQ" dirty="0" smtClean="0">
                <a:solidFill>
                  <a:srgbClr val="FF0000"/>
                </a:solidFill>
              </a:rPr>
              <a:t>الحسي </a:t>
            </a:r>
            <a:r>
              <a:rPr lang="ar-IQ" dirty="0" smtClean="0">
                <a:solidFill>
                  <a:srgbClr val="FF0000"/>
                </a:solidFill>
              </a:rPr>
              <a:t>– </a:t>
            </a:r>
            <a:r>
              <a:rPr lang="ar-IQ" dirty="0" smtClean="0">
                <a:solidFill>
                  <a:srgbClr val="FF0000"/>
                </a:solidFill>
              </a:rPr>
              <a:t>حركي .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>5- مركز الثقل وقاعدة </a:t>
            </a:r>
            <a:r>
              <a:rPr lang="ar-IQ" dirty="0" smtClean="0">
                <a:solidFill>
                  <a:srgbClr val="FF0000"/>
                </a:solidFill>
              </a:rPr>
              <a:t>الارتكاز .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>– بعض تدريبات </a:t>
            </a:r>
            <a:r>
              <a:rPr lang="ar-IQ" dirty="0" smtClean="0">
                <a:solidFill>
                  <a:srgbClr val="FF0000"/>
                </a:solidFill>
              </a:rPr>
              <a:t>للتوازن :-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>————————-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>1 – </a:t>
            </a:r>
            <a:r>
              <a:rPr lang="ar-IQ" dirty="0" smtClean="0">
                <a:solidFill>
                  <a:srgbClr val="FF0000"/>
                </a:solidFill>
              </a:rPr>
              <a:t>( </a:t>
            </a:r>
            <a:r>
              <a:rPr lang="ar-IQ" dirty="0" smtClean="0">
                <a:solidFill>
                  <a:srgbClr val="FF0000"/>
                </a:solidFill>
              </a:rPr>
              <a:t>وقوف </a:t>
            </a:r>
            <a:r>
              <a:rPr lang="ar-IQ" dirty="0" smtClean="0">
                <a:solidFill>
                  <a:srgbClr val="FF0000"/>
                </a:solidFill>
              </a:rPr>
              <a:t>) الثبات علي قدم واحدة ومرجحة القدم </a:t>
            </a:r>
            <a:r>
              <a:rPr lang="ar-IQ" dirty="0" smtClean="0">
                <a:solidFill>
                  <a:srgbClr val="FF0000"/>
                </a:solidFill>
              </a:rPr>
              <a:t>الأخري</a:t>
            </a:r>
            <a:r>
              <a:rPr lang="ar-IQ" dirty="0" smtClean="0">
                <a:solidFill>
                  <a:srgbClr val="FF0000"/>
                </a:solidFill>
              </a:rPr>
              <a:t> أماما </a:t>
            </a:r>
            <a:r>
              <a:rPr lang="ar-IQ" dirty="0" smtClean="0">
                <a:solidFill>
                  <a:srgbClr val="FF0000"/>
                </a:solidFill>
              </a:rPr>
              <a:t>وخلفا .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>2- </a:t>
            </a:r>
            <a:r>
              <a:rPr lang="ar-IQ" dirty="0" smtClean="0">
                <a:solidFill>
                  <a:srgbClr val="FF0000"/>
                </a:solidFill>
              </a:rPr>
              <a:t>( </a:t>
            </a:r>
            <a:r>
              <a:rPr lang="ar-IQ" dirty="0" smtClean="0">
                <a:solidFill>
                  <a:srgbClr val="FF0000"/>
                </a:solidFill>
              </a:rPr>
              <a:t>وقوف </a:t>
            </a:r>
            <a:r>
              <a:rPr lang="ar-IQ" dirty="0" smtClean="0">
                <a:solidFill>
                  <a:srgbClr val="FF0000"/>
                </a:solidFill>
              </a:rPr>
              <a:t>) عمل ميزان أمامي </a:t>
            </a:r>
            <a:br>
              <a:rPr lang="ar-IQ" dirty="0" smtClean="0">
                <a:solidFill>
                  <a:srgbClr val="FF0000"/>
                </a:solidFill>
              </a:rPr>
            </a:br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</TotalTime>
  <Words>58</Words>
  <Application>Microsoft Office PowerPoint</Application>
  <PresentationFormat>عرض على الشاشة (3:4)‏</PresentationFormat>
  <Paragraphs>4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انقلاب</vt:lpstr>
      <vt:lpstr>  التوازن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التوازن</dc:title>
  <dc:creator>مركز ابو حسن</dc:creator>
  <cp:lastModifiedBy>مركز ابو حسن</cp:lastModifiedBy>
  <cp:revision>5</cp:revision>
  <dcterms:created xsi:type="dcterms:W3CDTF">2018-12-17T15:08:57Z</dcterms:created>
  <dcterms:modified xsi:type="dcterms:W3CDTF">2018-12-17T15:13:15Z</dcterms:modified>
</cp:coreProperties>
</file>